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FF"/>
    <a:srgbClr val="CC66FF"/>
    <a:srgbClr val="00827C"/>
    <a:srgbClr val="66FF33"/>
    <a:srgbClr val="CC6600"/>
    <a:srgbClr val="FF0000"/>
    <a:srgbClr val="FF00FF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profesoressinlimites1314.weebly.com/actividad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314-le-didactica.weebly.com/uploads/9/6/4/6/9646574/09_comparamos_el_espaol_y_el_ingls_web.pdf" TargetMode="External"/><Relationship Id="rId4" Type="http://schemas.openxmlformats.org/officeDocument/2006/relationships/hyperlink" Target="http://1314-le-didactica.weebly.com/uploads/9/6/4/6/9646574/prediccin_de_errores_de_hablantes_ingles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7ui4-zkf6YU/T8gX1sOE_SI/AAAAAAAA6Aw/1Y-dHwbsW2k/s1600/bandera-de-usa-estados-unidos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1232"/>
            <a:ext cx="5508104" cy="3906768"/>
          </a:xfrm>
          <a:prstGeom prst="rect">
            <a:avLst/>
          </a:prstGeom>
          <a:noFill/>
        </p:spPr>
      </p:pic>
      <p:pic>
        <p:nvPicPr>
          <p:cNvPr id="75778" name="Picture 2" descr="http://3.bp.blogspot.com/-Rc6YlntpdWc/UXVYmHnJTEI/AAAAAAAAAD8/qHGStXBn7zM/s1600/bandera-de-espan%CC%8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644008" cy="3861048"/>
          </a:xfrm>
          <a:prstGeom prst="rect">
            <a:avLst/>
          </a:prstGeom>
          <a:noFill/>
        </p:spPr>
      </p:pic>
      <p:pic>
        <p:nvPicPr>
          <p:cNvPr id="75780" name="Picture 4" descr="http://imagenparafondodepantalla.com/wp-content/uploads/2013/05/imagen-fondo-de-pantalla-bandera-de-gran-breta%C3%B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95528" cy="386104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0"/>
            <a:ext cx="951099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aBoom BB" pitchFamily="34" charset="0"/>
              </a:rPr>
              <a:t>Prediccion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aBoom BB" pitchFamily="34" charset="0"/>
              </a:rPr>
              <a:t> y </a:t>
            </a:r>
            <a:r>
              <a:rPr lang="es-E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aBoom BB" pitchFamily="34" charset="0"/>
              </a:rPr>
              <a:t>correccion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aBoom BB" pitchFamily="34" charset="0"/>
              </a:rPr>
              <a:t> de errores </a:t>
            </a:r>
          </a:p>
          <a:p>
            <a:pPr algn="ctr"/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daBoom BB" pitchFamily="34" charset="0"/>
              </a:rPr>
              <a:t>de hablantes ingleses</a:t>
            </a:r>
            <a:endParaRPr lang="es-E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daBoom B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49508" y="4149080"/>
            <a:ext cx="34115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entury Gothic" pitchFamily="34" charset="0"/>
                <a:ea typeface="TimKid" pitchFamily="2" charset="0"/>
              </a:rPr>
              <a:t>Ana Isabel Baena</a:t>
            </a:r>
          </a:p>
          <a:p>
            <a:r>
              <a:rPr lang="es-ES" sz="2400" dirty="0" smtClean="0">
                <a:latin typeface="Century Gothic" pitchFamily="34" charset="0"/>
                <a:ea typeface="TimKid" pitchFamily="2" charset="0"/>
              </a:rPr>
              <a:t>Pablo </a:t>
            </a:r>
            <a:r>
              <a:rPr lang="es-ES" sz="2400" dirty="0" err="1" smtClean="0">
                <a:latin typeface="Century Gothic" pitchFamily="34" charset="0"/>
                <a:ea typeface="TimKid" pitchFamily="2" charset="0"/>
              </a:rPr>
              <a:t>Bergia</a:t>
            </a:r>
            <a:endParaRPr lang="es-ES" sz="2400" dirty="0" smtClean="0">
              <a:latin typeface="Century Gothic" pitchFamily="34" charset="0"/>
              <a:ea typeface="TimKid" pitchFamily="2" charset="0"/>
            </a:endParaRPr>
          </a:p>
          <a:p>
            <a:r>
              <a:rPr lang="es-ES" sz="2400" dirty="0" smtClean="0">
                <a:latin typeface="Century Gothic" pitchFamily="34" charset="0"/>
                <a:ea typeface="TimKid" pitchFamily="2" charset="0"/>
              </a:rPr>
              <a:t>Marta Castellano</a:t>
            </a:r>
          </a:p>
          <a:p>
            <a:r>
              <a:rPr lang="es-ES" sz="2400" dirty="0" smtClean="0">
                <a:latin typeface="Century Gothic" pitchFamily="34" charset="0"/>
                <a:ea typeface="TimKid" pitchFamily="2" charset="0"/>
              </a:rPr>
              <a:t>Clara Eva Fernández</a:t>
            </a:r>
          </a:p>
          <a:p>
            <a:r>
              <a:rPr lang="es-ES" sz="2400" dirty="0" smtClean="0">
                <a:latin typeface="Century Gothic" pitchFamily="34" charset="0"/>
                <a:ea typeface="TimKid" pitchFamily="2" charset="0"/>
              </a:rPr>
              <a:t>Carmen Peña</a:t>
            </a:r>
          </a:p>
          <a:p>
            <a:endParaRPr lang="es-ES" sz="2400" dirty="0" smtClean="0">
              <a:latin typeface="Century Gothic" pitchFamily="34" charset="0"/>
              <a:ea typeface="TimKid" pitchFamily="2" charset="0"/>
            </a:endParaRPr>
          </a:p>
          <a:p>
            <a:r>
              <a:rPr lang="es-ES" sz="2400" dirty="0" smtClean="0">
                <a:latin typeface="Century Gothic" pitchFamily="34" charset="0"/>
                <a:ea typeface="TimKid" pitchFamily="2" charset="0"/>
              </a:rPr>
              <a:t>                    Grupo A1</a:t>
            </a:r>
            <a:endParaRPr lang="es-ES" sz="2400" dirty="0">
              <a:latin typeface="Century Gothic" pitchFamily="34" charset="0"/>
              <a:ea typeface="TimKi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latin typeface="BadaBoom BB" pitchFamily="34" charset="0"/>
              </a:rPr>
              <a:t>INDICE</a:t>
            </a:r>
            <a:endParaRPr lang="es-ES" dirty="0">
              <a:latin typeface="BadaBoom BB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779912" y="260648"/>
            <a:ext cx="161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err="1" smtClean="0">
                <a:latin typeface="BadaBoom BB" pitchFamily="34" charset="0"/>
              </a:rPr>
              <a:t>INdice</a:t>
            </a:r>
            <a:endParaRPr lang="es-ES" sz="5400" dirty="0">
              <a:latin typeface="BadaBoom B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59632" y="1556792"/>
            <a:ext cx="752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400" dirty="0" smtClean="0">
                <a:latin typeface="Century Gothic" pitchFamily="34" charset="0"/>
              </a:rPr>
              <a:t>Sonidos que existen en español y no en inglés.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2348880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2. Sonidos que están en las dos lenguas pero con diferentes propiedades.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342900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3. Sonidos que no están bien pronunciados en español por un inglés debido al contexto.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2" y="4725144"/>
            <a:ext cx="6641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4. Ejercicios para mejorar la pronunciación.</a:t>
            </a:r>
          </a:p>
          <a:p>
            <a:pPr algn="just"/>
            <a:endParaRPr lang="es-ES" sz="2400" dirty="0" smtClean="0">
              <a:latin typeface="Century Gothic" pitchFamily="34" charset="0"/>
            </a:endParaRPr>
          </a:p>
          <a:p>
            <a:pPr algn="just"/>
            <a:r>
              <a:rPr lang="es-ES" sz="2400" dirty="0" smtClean="0">
                <a:latin typeface="Century Gothic" pitchFamily="34" charset="0"/>
              </a:rPr>
              <a:t>5. Bibliografía.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adaBoom BB" pitchFamily="34" charset="0"/>
              </a:rPr>
              <a:t/>
            </a:r>
            <a:br>
              <a:rPr lang="es-ES" dirty="0" smtClean="0">
                <a:latin typeface="BadaBoom BB" pitchFamily="34" charset="0"/>
              </a:rPr>
            </a:br>
            <a:r>
              <a:rPr lang="es-ES" dirty="0" smtClean="0">
                <a:latin typeface="BadaBoom BB" pitchFamily="34" charset="0"/>
              </a:rPr>
              <a:t>   </a:t>
            </a:r>
            <a:r>
              <a:rPr lang="es-ES" dirty="0" smtClean="0">
                <a:solidFill>
                  <a:srgbClr val="FF0000"/>
                </a:solidFill>
                <a:latin typeface="BadaBoom BB" pitchFamily="34" charset="0"/>
              </a:rPr>
              <a:t>Sonidos</a:t>
            </a:r>
            <a:r>
              <a:rPr lang="es-ES" dirty="0" smtClean="0">
                <a:latin typeface="BadaBoom BB" pitchFamily="34" charset="0"/>
              </a:rPr>
              <a:t>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daBoom BB" pitchFamily="34" charset="0"/>
              </a:rPr>
              <a:t>que</a:t>
            </a:r>
            <a:r>
              <a:rPr lang="es-ES" dirty="0" smtClean="0">
                <a:latin typeface="BadaBoom BB" pitchFamily="34" charset="0"/>
              </a:rPr>
              <a:t> </a:t>
            </a:r>
            <a:r>
              <a:rPr lang="es-ES" dirty="0" smtClean="0">
                <a:solidFill>
                  <a:srgbClr val="00B050"/>
                </a:solidFill>
                <a:latin typeface="BadaBoom BB" pitchFamily="34" charset="0"/>
              </a:rPr>
              <a:t>existen</a:t>
            </a:r>
            <a:r>
              <a:rPr lang="es-ES" dirty="0" smtClean="0">
                <a:latin typeface="BadaBoom BB" pitchFamily="34" charset="0"/>
              </a:rPr>
              <a:t> </a:t>
            </a:r>
            <a:r>
              <a:rPr lang="es-ES" dirty="0" smtClean="0">
                <a:solidFill>
                  <a:srgbClr val="7030A0"/>
                </a:solidFill>
                <a:latin typeface="BadaBoom BB" pitchFamily="34" charset="0"/>
              </a:rPr>
              <a:t>en</a:t>
            </a:r>
            <a:r>
              <a:rPr lang="es-ES" dirty="0" smtClean="0">
                <a:latin typeface="BadaBoom BB" pitchFamily="34" charset="0"/>
              </a:rPr>
              <a:t> espanol </a:t>
            </a:r>
            <a:r>
              <a:rPr lang="es-ES" dirty="0" smtClean="0">
                <a:solidFill>
                  <a:srgbClr val="FF6600"/>
                </a:solidFill>
                <a:latin typeface="BadaBoom BB" pitchFamily="34" charset="0"/>
              </a:rPr>
              <a:t>y</a:t>
            </a:r>
            <a:r>
              <a:rPr lang="es-ES" dirty="0" smtClean="0">
                <a:latin typeface="BadaBoom BB" pitchFamily="34" charset="0"/>
              </a:rPr>
              <a:t> </a:t>
            </a:r>
            <a:r>
              <a:rPr lang="es-ES" dirty="0" smtClean="0">
                <a:solidFill>
                  <a:srgbClr val="FF00FF"/>
                </a:solidFill>
                <a:latin typeface="BadaBoom BB" pitchFamily="34" charset="0"/>
              </a:rPr>
              <a:t>no</a:t>
            </a:r>
            <a:r>
              <a:rPr lang="es-ES" dirty="0" smtClean="0">
                <a:latin typeface="BadaBoom BB" pitchFamily="34" charset="0"/>
              </a:rPr>
              <a:t> </a:t>
            </a:r>
            <a:r>
              <a:rPr lang="es-ES" dirty="0" smtClean="0">
                <a:solidFill>
                  <a:srgbClr val="00FF00"/>
                </a:solidFill>
                <a:latin typeface="BadaBoom BB" pitchFamily="34" charset="0"/>
              </a:rPr>
              <a:t>en</a:t>
            </a:r>
            <a:r>
              <a:rPr lang="es-ES" dirty="0" smtClean="0">
                <a:latin typeface="BadaBoom BB" pitchFamily="34" charset="0"/>
              </a:rPr>
              <a:t> </a:t>
            </a:r>
            <a:r>
              <a:rPr lang="es-ES" dirty="0" smtClean="0">
                <a:solidFill>
                  <a:srgbClr val="00FFFF"/>
                </a:solidFill>
                <a:latin typeface="BadaBoom BB" pitchFamily="34" charset="0"/>
              </a:rPr>
              <a:t>ingles</a:t>
            </a:r>
            <a:r>
              <a:rPr lang="es-ES" dirty="0" smtClean="0">
                <a:latin typeface="Century Gothic" pitchFamily="34" charset="0"/>
              </a:rPr>
              <a:t/>
            </a:r>
            <a:br>
              <a:rPr lang="es-ES" dirty="0" smtClean="0">
                <a:latin typeface="Century Gothic" pitchFamily="34" charset="0"/>
              </a:rPr>
            </a:br>
            <a:endParaRPr lang="es-ES" dirty="0">
              <a:latin typeface="BadaBoom BB" pitchFamily="34" charset="0"/>
            </a:endParaRPr>
          </a:p>
        </p:txBody>
      </p:sp>
      <p:pic>
        <p:nvPicPr>
          <p:cNvPr id="77826" name="Picture 2" descr="C:\Documents and Settings\Jesus\Escritorio\IMG_20022014_1925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22570" cy="7200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31640" y="234888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Problemas con:   </a:t>
            </a:r>
            <a:endParaRPr lang="es-ES" sz="2400" dirty="0">
              <a:latin typeface="Century Gothic" pitchFamily="34" charset="0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140968"/>
            <a:ext cx="262260" cy="39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a la derecha con muesca"/>
          <p:cNvSpPr/>
          <p:nvPr/>
        </p:nvSpPr>
        <p:spPr>
          <a:xfrm>
            <a:off x="1547664" y="3212976"/>
            <a:ext cx="504056" cy="360040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2051720" y="3140968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  /</a:t>
            </a:r>
            <a:r>
              <a:rPr lang="es-ES" sz="2400" dirty="0" err="1" smtClean="0">
                <a:latin typeface="Century Gothic" pitchFamily="34" charset="0"/>
              </a:rPr>
              <a:t>r</a:t>
            </a:r>
            <a:r>
              <a:rPr lang="es-ES" sz="2400" dirty="0" err="1" smtClean="0">
                <a:latin typeface="Century Gothic" pitchFamily="34" charset="0"/>
              </a:rPr>
              <a:t>r</a:t>
            </a:r>
            <a:r>
              <a:rPr lang="es-ES" sz="2400" dirty="0" smtClean="0">
                <a:latin typeface="Century Gothic" pitchFamily="34" charset="0"/>
              </a:rPr>
              <a:t>/ </a:t>
            </a:r>
            <a:r>
              <a:rPr lang="es-ES" sz="2400" dirty="0" smtClean="0">
                <a:latin typeface="Century Gothic" pitchFamily="34" charset="0"/>
                <a:sym typeface="Wingdings" pitchFamily="2" charset="2"/>
              </a:rPr>
              <a:t> ARROZ (alveolar)/ARRIVE (velar)</a:t>
            </a:r>
            <a:endParaRPr lang="es-ES" sz="2400" dirty="0">
              <a:latin typeface="Century Gothic" pitchFamily="34" charset="0"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288032" cy="44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Flecha a la derecha con muesca"/>
          <p:cNvSpPr/>
          <p:nvPr/>
        </p:nvSpPr>
        <p:spPr>
          <a:xfrm>
            <a:off x="1547664" y="3861048"/>
            <a:ext cx="504056" cy="360040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123728" y="3789040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/ll/ </a:t>
            </a:r>
            <a:r>
              <a:rPr lang="es-ES" sz="2400" dirty="0" smtClean="0">
                <a:latin typeface="Century Gothic" pitchFamily="34" charset="0"/>
                <a:sym typeface="Wingdings" pitchFamily="2" charset="2"/>
              </a:rPr>
              <a:t> YUNQUE (post alveolar)/YOUNG(palatal) </a:t>
            </a:r>
            <a:endParaRPr lang="es-ES" sz="2400" dirty="0">
              <a:latin typeface="Century Gothic" pitchFamily="34" charset="0"/>
            </a:endParaRPr>
          </a:p>
        </p:txBody>
      </p:sp>
      <p:pic>
        <p:nvPicPr>
          <p:cNvPr id="77831" name="Picture 7" descr="https://encrypted-tbn1.gstatic.com/images?q=tbn:ANd9GcRWSp8-hAaZprBzA8_v7_ji7EXzLmJYXrimrzhLKRkTA3V9lgWZ4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37112"/>
            <a:ext cx="792088" cy="792088"/>
          </a:xfrm>
          <a:prstGeom prst="rect">
            <a:avLst/>
          </a:prstGeom>
          <a:noFill/>
        </p:spPr>
      </p:pic>
      <p:sp>
        <p:nvSpPr>
          <p:cNvPr id="19" name="18 Flecha a la derecha con muesca"/>
          <p:cNvSpPr/>
          <p:nvPr/>
        </p:nvSpPr>
        <p:spPr>
          <a:xfrm>
            <a:off x="1547664" y="4581128"/>
            <a:ext cx="504056" cy="360040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2051720" y="4509120"/>
            <a:ext cx="627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/j/ y /g/ </a:t>
            </a:r>
            <a:r>
              <a:rPr lang="es-ES" sz="2400" dirty="0" smtClean="0">
                <a:latin typeface="Century Gothic" pitchFamily="34" charset="0"/>
                <a:sym typeface="Wingdings" pitchFamily="2" charset="2"/>
              </a:rPr>
              <a:t> JARRA(velar)/JACKET(palatal)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8388424" y="638132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entury Gothic" pitchFamily="34" charset="0"/>
              </a:rPr>
              <a:t>1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259632" y="476672"/>
            <a:ext cx="7548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BadaBoom BB" pitchFamily="34" charset="0"/>
              </a:rPr>
              <a:t>SONIDOS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FF00"/>
                </a:solidFill>
                <a:latin typeface="BadaBoom BB" pitchFamily="34" charset="0"/>
              </a:rPr>
              <a:t>QUE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FF6600"/>
                </a:solidFill>
                <a:latin typeface="BadaBoom BB" pitchFamily="34" charset="0"/>
              </a:rPr>
              <a:t>EXISTEN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FF00FF"/>
                </a:solidFill>
                <a:latin typeface="BadaBoom BB" pitchFamily="34" charset="0"/>
              </a:rPr>
              <a:t>EN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FFFF"/>
                </a:solidFill>
                <a:latin typeface="BadaBoom BB" pitchFamily="34" charset="0"/>
              </a:rPr>
              <a:t>LAS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7030A0"/>
                </a:solidFill>
                <a:latin typeface="BadaBoom BB" pitchFamily="34" charset="0"/>
              </a:rPr>
              <a:t>DOS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70C0"/>
                </a:solidFill>
                <a:latin typeface="BadaBoom BB" pitchFamily="34" charset="0"/>
              </a:rPr>
              <a:t>LENGUAS </a:t>
            </a:r>
          </a:p>
          <a:p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latin typeface="BadaBoom BB" pitchFamily="34" charset="0"/>
              </a:rPr>
              <a:t>     </a:t>
            </a:r>
            <a:r>
              <a:rPr lang="es-ES" sz="4000" dirty="0" smtClean="0">
                <a:solidFill>
                  <a:srgbClr val="FFC000"/>
                </a:solidFill>
                <a:latin typeface="BadaBoom BB" pitchFamily="34" charset="0"/>
              </a:rPr>
              <a:t>PERO </a:t>
            </a:r>
            <a:r>
              <a:rPr lang="es-ES" sz="4000" dirty="0" smtClean="0">
                <a:solidFill>
                  <a:srgbClr val="00B050"/>
                </a:solidFill>
                <a:latin typeface="BadaBoom BB" pitchFamily="34" charset="0"/>
              </a:rPr>
              <a:t>CON </a:t>
            </a:r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  <a:latin typeface="BadaBoom BB" pitchFamily="34" charset="0"/>
              </a:rPr>
              <a:t>DIFERENTES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  <a:latin typeface="BadaBoom BB" pitchFamily="34" charset="0"/>
              </a:rPr>
              <a:t>PROPIEDADES</a:t>
            </a:r>
            <a:endParaRPr lang="es-ES" sz="4000" dirty="0">
              <a:solidFill>
                <a:schemeClr val="bg1">
                  <a:lumMod val="50000"/>
                </a:schemeClr>
              </a:solidFill>
              <a:latin typeface="BadaBoom B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2204864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Diferencias en: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3648" y="263691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Las </a:t>
            </a:r>
            <a:r>
              <a:rPr lang="es-ES" sz="2400" b="1" dirty="0" smtClean="0">
                <a:latin typeface="Century Gothic" pitchFamily="34" charset="0"/>
              </a:rPr>
              <a:t>oclusivas</a:t>
            </a:r>
            <a:r>
              <a:rPr lang="es-ES" sz="2400" dirty="0" smtClean="0">
                <a:latin typeface="Century Gothic" pitchFamily="34" charset="0"/>
              </a:rPr>
              <a:t> en Inglés son siempre oclusivas, mientras que, en Español pueden ser </a:t>
            </a:r>
            <a:r>
              <a:rPr lang="es-ES" sz="2400" b="1" dirty="0" smtClean="0">
                <a:latin typeface="Century Gothic" pitchFamily="34" charset="0"/>
              </a:rPr>
              <a:t>aproximantes</a:t>
            </a:r>
            <a:r>
              <a:rPr lang="es-ES" sz="2400" dirty="0" smtClean="0">
                <a:latin typeface="Century Gothic" pitchFamily="34" charset="0"/>
              </a:rPr>
              <a:t>.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1043608" y="4149080"/>
            <a:ext cx="3958622" cy="1368008"/>
            <a:chOff x="1475656" y="4149080"/>
            <a:chExt cx="3958622" cy="1368008"/>
          </a:xfrm>
        </p:grpSpPr>
        <p:sp>
          <p:nvSpPr>
            <p:cNvPr id="8" name="7 CuadroTexto"/>
            <p:cNvSpPr txBox="1"/>
            <p:nvPr/>
          </p:nvSpPr>
          <p:spPr>
            <a:xfrm>
              <a:off x="1475656" y="4149080"/>
              <a:ext cx="19511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s-ES" sz="2400" dirty="0" smtClean="0">
                  <a:latin typeface="Century Gothic" pitchFamily="34" charset="0"/>
                </a:rPr>
                <a:t>Boat</a:t>
              </a:r>
              <a:endParaRPr lang="es-ES" sz="2400" dirty="0" smtClean="0">
                <a:latin typeface="Century Gothic" pitchFamily="34" charset="0"/>
              </a:endParaRPr>
            </a:p>
            <a:p>
              <a:pPr algn="just"/>
              <a:r>
                <a:rPr lang="es-ES" sz="2400" dirty="0" smtClean="0">
                  <a:latin typeface="Century Gothic" pitchFamily="34" charset="0"/>
                </a:rPr>
                <a:t>Be</a:t>
              </a:r>
            </a:p>
            <a:p>
              <a:pPr algn="just"/>
              <a:r>
                <a:rPr lang="es-ES" sz="2400" dirty="0" smtClean="0">
                  <a:latin typeface="Century Gothic" pitchFamily="34" charset="0"/>
                </a:rPr>
                <a:t>Boomerang</a:t>
              </a:r>
              <a:endParaRPr lang="es-ES" sz="2400" dirty="0">
                <a:latin typeface="Century Gothic" pitchFamily="34" charset="0"/>
              </a:endParaRPr>
            </a:p>
          </p:txBody>
        </p:sp>
        <p:sp>
          <p:nvSpPr>
            <p:cNvPr id="9" name="8 Cerrar llave"/>
            <p:cNvSpPr/>
            <p:nvPr/>
          </p:nvSpPr>
          <p:spPr>
            <a:xfrm>
              <a:off x="3419872" y="4221088"/>
              <a:ext cx="432000" cy="1296000"/>
            </a:xfrm>
            <a:prstGeom prst="rightBrace">
              <a:avLst>
                <a:gd name="adj1" fmla="val 44235"/>
                <a:gd name="adj2" fmla="val 48251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8000" dirty="0">
                <a:solidFill>
                  <a:srgbClr val="FF0000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923928" y="4653136"/>
              <a:ext cx="1510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s-ES" sz="2000" dirty="0" smtClean="0">
                  <a:latin typeface="Century Gothic" pitchFamily="34" charset="0"/>
                </a:rPr>
                <a:t>OCLUSIVA</a:t>
              </a:r>
              <a:r>
                <a:rPr lang="es-ES" dirty="0" smtClean="0"/>
                <a:t> </a:t>
              </a:r>
              <a:endParaRPr lang="es-ES" dirty="0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5220072" y="4149080"/>
            <a:ext cx="1021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Baba</a:t>
            </a:r>
          </a:p>
          <a:p>
            <a:pPr algn="just"/>
            <a:r>
              <a:rPr lang="es-ES" sz="2400" dirty="0" smtClean="0">
                <a:latin typeface="Century Gothic" pitchFamily="34" charset="0"/>
              </a:rPr>
              <a:t>Balón</a:t>
            </a:r>
          </a:p>
          <a:p>
            <a:endParaRPr lang="es-ES" sz="2400" dirty="0" smtClean="0">
              <a:latin typeface="Century Gothic" pitchFamily="34" charset="0"/>
            </a:endParaRPr>
          </a:p>
        </p:txBody>
      </p:sp>
      <p:sp>
        <p:nvSpPr>
          <p:cNvPr id="14" name="13 Cerrar llave"/>
          <p:cNvSpPr/>
          <p:nvPr/>
        </p:nvSpPr>
        <p:spPr>
          <a:xfrm>
            <a:off x="6156176" y="3933056"/>
            <a:ext cx="792088" cy="1152128"/>
          </a:xfrm>
          <a:prstGeom prst="rightBrace">
            <a:avLst>
              <a:gd name="adj1" fmla="val 36364"/>
              <a:gd name="adj2" fmla="val 50000"/>
            </a:avLst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errar llave"/>
          <p:cNvSpPr/>
          <p:nvPr/>
        </p:nvSpPr>
        <p:spPr>
          <a:xfrm>
            <a:off x="6156176" y="5229200"/>
            <a:ext cx="792088" cy="1152128"/>
          </a:xfrm>
          <a:prstGeom prst="rightBrace">
            <a:avLst>
              <a:gd name="adj1" fmla="val 36364"/>
              <a:gd name="adj2" fmla="val 50000"/>
            </a:avLst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220072" y="5373216"/>
            <a:ext cx="1273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Abuelo</a:t>
            </a:r>
          </a:p>
          <a:p>
            <a:pPr algn="just"/>
            <a:r>
              <a:rPr lang="es-ES" sz="2400" dirty="0" smtClean="0">
                <a:latin typeface="Century Gothic" pitchFamily="34" charset="0"/>
              </a:rPr>
              <a:t>Abeja</a:t>
            </a:r>
          </a:p>
          <a:p>
            <a:pPr algn="just"/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020272" y="4293096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Century Gothic" pitchFamily="34" charset="0"/>
              </a:rPr>
              <a:t>OCLUSIVA</a:t>
            </a:r>
            <a:endParaRPr lang="es-ES" sz="2000" dirty="0">
              <a:latin typeface="Century Gothic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48264" y="5589240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000" dirty="0" smtClean="0">
                <a:latin typeface="Century Gothic" pitchFamily="34" charset="0"/>
              </a:rPr>
              <a:t>APROXIMANTE</a:t>
            </a:r>
            <a:endParaRPr lang="es-ES" sz="2000" dirty="0">
              <a:latin typeface="Century Gothic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388424" y="630932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entury Gothic" pitchFamily="34" charset="0"/>
              </a:rPr>
              <a:t>2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259632" y="26064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FF0000"/>
                </a:solidFill>
                <a:latin typeface="BadaBoom BB" pitchFamily="34" charset="0"/>
              </a:rPr>
              <a:t>Sonidos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FF00FF"/>
                </a:solidFill>
                <a:latin typeface="BadaBoom BB" pitchFamily="34" charset="0"/>
              </a:rPr>
              <a:t>que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FFFF"/>
                </a:solidFill>
                <a:latin typeface="BadaBoom BB" pitchFamily="34" charset="0"/>
              </a:rPr>
              <a:t>no </a:t>
            </a:r>
            <a:r>
              <a:rPr lang="es-ES" sz="4000" dirty="0" err="1" smtClean="0">
                <a:solidFill>
                  <a:srgbClr val="00B0F0"/>
                </a:solidFill>
                <a:latin typeface="BadaBoom BB" pitchFamily="34" charset="0"/>
              </a:rPr>
              <a:t>estAn</a:t>
            </a:r>
            <a:r>
              <a:rPr lang="es-ES" sz="4000" dirty="0" smtClean="0">
                <a:solidFill>
                  <a:srgbClr val="00B0F0"/>
                </a:solidFill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BadaBoom BB" pitchFamily="34" charset="0"/>
              </a:rPr>
              <a:t>bien </a:t>
            </a:r>
            <a:r>
              <a:rPr lang="es-ES" sz="4000" dirty="0" smtClean="0">
                <a:solidFill>
                  <a:srgbClr val="009900"/>
                </a:solidFill>
                <a:latin typeface="BadaBoom BB" pitchFamily="34" charset="0"/>
              </a:rPr>
              <a:t>pronunciados </a:t>
            </a:r>
            <a:r>
              <a:rPr lang="es-ES" sz="4000" dirty="0" smtClean="0">
                <a:solidFill>
                  <a:srgbClr val="C00000"/>
                </a:solidFill>
                <a:latin typeface="BadaBoom BB" pitchFamily="34" charset="0"/>
              </a:rPr>
              <a:t>en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err="1" smtClean="0">
                <a:latin typeface="BadaBoom BB" pitchFamily="34" charset="0"/>
              </a:rPr>
              <a:t>espaNol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FFC000"/>
                </a:solidFill>
                <a:latin typeface="BadaBoom BB" pitchFamily="34" charset="0"/>
              </a:rPr>
              <a:t>por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7030A0"/>
                </a:solidFill>
                <a:latin typeface="BadaBoom BB" pitchFamily="34" charset="0"/>
              </a:rPr>
              <a:t>un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err="1" smtClean="0">
                <a:solidFill>
                  <a:srgbClr val="66FF33"/>
                </a:solidFill>
                <a:latin typeface="BadaBoom BB" pitchFamily="34" charset="0"/>
              </a:rPr>
              <a:t>inglEs</a:t>
            </a:r>
            <a:r>
              <a:rPr lang="es-ES" sz="4000" dirty="0" smtClean="0">
                <a:solidFill>
                  <a:srgbClr val="66FF33"/>
                </a:solidFill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2060"/>
                </a:solidFill>
                <a:latin typeface="BadaBoom BB" pitchFamily="34" charset="0"/>
              </a:rPr>
              <a:t>debido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827C"/>
                </a:solidFill>
                <a:latin typeface="BadaBoom BB" pitchFamily="34" charset="0"/>
              </a:rPr>
              <a:t>al </a:t>
            </a:r>
            <a:r>
              <a:rPr lang="es-ES" sz="4000" dirty="0" smtClean="0">
                <a:solidFill>
                  <a:srgbClr val="CC66FF"/>
                </a:solidFill>
                <a:latin typeface="BadaBoom BB" pitchFamily="34" charset="0"/>
              </a:rPr>
              <a:t>contexto</a:t>
            </a:r>
            <a:endParaRPr lang="es-ES" sz="4000" dirty="0">
              <a:solidFill>
                <a:srgbClr val="CC66FF"/>
              </a:solidFill>
              <a:latin typeface="BadaBoom BB" pitchFamily="34" charset="0"/>
            </a:endParaRPr>
          </a:p>
        </p:txBody>
      </p:sp>
      <p:pic>
        <p:nvPicPr>
          <p:cNvPr id="8" name="Picture 2" descr="C:\Documents and Settings\Jesus\Escritorio\IMG_20022014_1925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0" y="972000"/>
            <a:ext cx="222570" cy="72008"/>
          </a:xfrm>
          <a:prstGeom prst="rect">
            <a:avLst/>
          </a:prstGeom>
          <a:noFill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836712"/>
            <a:ext cx="219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259632" y="2492896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Dificultades con: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03648" y="3284984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/z/ 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123728" y="3356992"/>
            <a:ext cx="576064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771800" y="3284984"/>
            <a:ext cx="461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Pronuncian la /z/ como la /s/.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31640" y="458112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/h/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2123728" y="4653136"/>
            <a:ext cx="576064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699792" y="4149080"/>
            <a:ext cx="520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En español no existe el sonido /h/ pero en inglés si por lo que lo pronuncian.</a:t>
            </a:r>
          </a:p>
          <a:p>
            <a:r>
              <a:rPr lang="es-ES" dirty="0" smtClean="0"/>
              <a:t> </a:t>
            </a:r>
            <a:r>
              <a:rPr lang="es-ES" dirty="0" smtClean="0"/>
              <a:t>                                                                                          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460432" y="602128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entury Gothic" pitchFamily="34" charset="0"/>
              </a:rPr>
              <a:t>3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15616" y="404664"/>
            <a:ext cx="777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002060"/>
                </a:solidFill>
                <a:latin typeface="BadaBoom BB" pitchFamily="34" charset="0"/>
              </a:rPr>
              <a:t>EJERCICIOS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9900"/>
                </a:solidFill>
                <a:latin typeface="BadaBoom BB" pitchFamily="34" charset="0"/>
              </a:rPr>
              <a:t>PARA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FF0000"/>
                </a:solidFill>
                <a:latin typeface="BadaBoom BB" pitchFamily="34" charset="0"/>
              </a:rPr>
              <a:t>MEJORAR</a:t>
            </a:r>
            <a:r>
              <a:rPr lang="es-ES" sz="4000" dirty="0" smtClean="0">
                <a:latin typeface="BadaBoom BB" pitchFamily="34" charset="0"/>
              </a:rPr>
              <a:t> </a:t>
            </a:r>
            <a:r>
              <a:rPr lang="es-ES" sz="4000" dirty="0" smtClean="0">
                <a:solidFill>
                  <a:srgbClr val="00FFFF"/>
                </a:solidFill>
                <a:latin typeface="BadaBoom BB" pitchFamily="34" charset="0"/>
              </a:rPr>
              <a:t>LA</a:t>
            </a:r>
            <a:r>
              <a:rPr lang="es-ES" sz="4000" dirty="0" smtClean="0">
                <a:latin typeface="BadaBoom BB" pitchFamily="34" charset="0"/>
              </a:rPr>
              <a:t> PRONUNCIACION</a:t>
            </a:r>
            <a:endParaRPr lang="es-ES" sz="4000" dirty="0">
              <a:latin typeface="BadaBoom BB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4664"/>
            <a:ext cx="217810" cy="16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971600" y="2060848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s-ES" sz="2400" dirty="0" smtClean="0">
                <a:latin typeface="Century Gothic" pitchFamily="34" charset="0"/>
              </a:rPr>
              <a:t>Trabalenguas.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71600" y="2852936"/>
            <a:ext cx="769954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AutoNum type="arabicPeriod" startAt="2"/>
            </a:pPr>
            <a:r>
              <a:rPr lang="es-ES" sz="2400" dirty="0" smtClean="0">
                <a:latin typeface="Century Gothic" pitchFamily="34" charset="0"/>
              </a:rPr>
              <a:t>Canciones.</a:t>
            </a:r>
          </a:p>
          <a:p>
            <a:pPr marL="342900" indent="-342900"/>
            <a:endParaRPr lang="es-ES" sz="2400" dirty="0" smtClean="0">
              <a:latin typeface="Century Gothic" pitchFamily="34" charset="0"/>
            </a:endParaRPr>
          </a:p>
          <a:p>
            <a:pPr marL="342900" indent="-342900" algn="just"/>
            <a:r>
              <a:rPr lang="es-ES" sz="2400" dirty="0" smtClean="0">
                <a:latin typeface="Century Gothic" pitchFamily="34" charset="0"/>
              </a:rPr>
              <a:t>3. </a:t>
            </a:r>
            <a:r>
              <a:rPr lang="es-ES" sz="2400" dirty="0" err="1" smtClean="0">
                <a:latin typeface="Century Gothic" pitchFamily="34" charset="0"/>
              </a:rPr>
              <a:t>Listenings</a:t>
            </a:r>
            <a:r>
              <a:rPr lang="es-ES" sz="2400" dirty="0" smtClean="0">
                <a:latin typeface="Century Gothic" pitchFamily="34" charset="0"/>
              </a:rPr>
              <a:t>.</a:t>
            </a:r>
          </a:p>
          <a:p>
            <a:pPr marL="342900" indent="-342900" algn="just"/>
            <a:r>
              <a:rPr lang="es-ES" sz="2400" dirty="0" smtClean="0">
                <a:latin typeface="Century Gothic" pitchFamily="34" charset="0"/>
              </a:rPr>
              <a:t>(puedes encontrar uno</a:t>
            </a:r>
          </a:p>
          <a:p>
            <a:pPr marL="342900" indent="-342900" algn="just"/>
            <a:r>
              <a:rPr lang="es-ES" sz="2400" dirty="0" smtClean="0">
                <a:latin typeface="Century Gothic" pitchFamily="34" charset="0"/>
              </a:rPr>
              <a:t>e</a:t>
            </a:r>
            <a:r>
              <a:rPr lang="es-ES" sz="2400" dirty="0" smtClean="0">
                <a:latin typeface="Century Gothic" pitchFamily="34" charset="0"/>
              </a:rPr>
              <a:t>n nuestra página web)</a:t>
            </a:r>
          </a:p>
          <a:p>
            <a:pPr marL="342900" indent="-342900"/>
            <a:endParaRPr lang="es-ES" sz="2400" dirty="0" smtClean="0">
              <a:latin typeface="Century Gothic" pitchFamily="34" charset="0"/>
            </a:endParaRPr>
          </a:p>
          <a:p>
            <a:pPr marL="342900" indent="-342900" algn="just"/>
            <a:r>
              <a:rPr lang="es-ES" sz="2000" dirty="0" smtClean="0">
                <a:latin typeface="Century Gothic" pitchFamily="34" charset="0"/>
                <a:hlinkClick r:id="rId4"/>
              </a:rPr>
              <a:t>http://</a:t>
            </a:r>
            <a:r>
              <a:rPr lang="es-ES" sz="2000" dirty="0" smtClean="0">
                <a:latin typeface="Century Gothic" pitchFamily="34" charset="0"/>
                <a:hlinkClick r:id="rId4"/>
              </a:rPr>
              <a:t>profesoressinlimites1314.weebly.com/actividades.html</a:t>
            </a:r>
            <a:endParaRPr lang="es-ES" sz="2000" dirty="0" smtClean="0">
              <a:latin typeface="Century Gothic" pitchFamily="34" charset="0"/>
            </a:endParaRPr>
          </a:p>
          <a:p>
            <a:pPr marL="342900" indent="-342900"/>
            <a:endParaRPr lang="es-ES" sz="2000" dirty="0" smtClean="0">
              <a:latin typeface="Century Gothic" pitchFamily="34" charset="0"/>
            </a:endParaRPr>
          </a:p>
          <a:p>
            <a:pPr marL="342900" indent="-342900"/>
            <a:r>
              <a:rPr lang="es-ES" sz="2400" dirty="0" smtClean="0">
                <a:latin typeface="Century Gothic" pitchFamily="34" charset="0"/>
              </a:rPr>
              <a:t> </a:t>
            </a:r>
          </a:p>
          <a:p>
            <a:pPr marL="342900" indent="-342900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84680" y="1988840"/>
            <a:ext cx="5493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9900"/>
                </a:solidFill>
                <a:latin typeface="Century Gothic" pitchFamily="34" charset="0"/>
              </a:rPr>
              <a:t>“EL PERRO DE SAN ROQUE NO TIENE</a:t>
            </a:r>
          </a:p>
          <a:p>
            <a:pPr algn="ctr"/>
            <a:r>
              <a:rPr lang="es-ES" sz="2400" dirty="0" smtClean="0">
                <a:solidFill>
                  <a:srgbClr val="009900"/>
                </a:solidFill>
                <a:latin typeface="Century Gothic" pitchFamily="34" charset="0"/>
              </a:rPr>
              <a:t>RABO POR QUE RAMON RAMIREZ</a:t>
            </a:r>
          </a:p>
          <a:p>
            <a:pPr algn="ctr"/>
            <a:r>
              <a:rPr lang="es-ES" sz="2400" dirty="0" smtClean="0">
                <a:solidFill>
                  <a:srgbClr val="009900"/>
                </a:solidFill>
                <a:latin typeface="Century Gothic" pitchFamily="34" charset="0"/>
              </a:rPr>
              <a:t>SE LO HA CORTADO”</a:t>
            </a:r>
            <a:endParaRPr lang="es-ES" sz="2400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pic>
        <p:nvPicPr>
          <p:cNvPr id="79877" name="Picture 5" descr="http://secundaria.us.es/lorcanmul/images/odi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2976"/>
            <a:ext cx="800100" cy="141922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8028384" y="60932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4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19872" y="404664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BadaBoom BB" pitchFamily="34" charset="0"/>
              </a:rPr>
              <a:t>BIBLIOGRAFIA</a:t>
            </a:r>
            <a:endParaRPr lang="es-ES" sz="4000" dirty="0">
              <a:latin typeface="BadaBoom BB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200158" cy="1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115616" y="1556792"/>
            <a:ext cx="6030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entury Gothic" pitchFamily="34" charset="0"/>
                <a:hlinkClick r:id="rId4"/>
              </a:rPr>
              <a:t>http://</a:t>
            </a:r>
            <a:r>
              <a:rPr lang="es-ES" sz="2400" dirty="0" smtClean="0">
                <a:latin typeface="Century Gothic" pitchFamily="34" charset="0"/>
                <a:hlinkClick r:id="rId4"/>
              </a:rPr>
              <a:t>1314-le-didactica.weebly.com/uploads/9/6/4/6/9646574/prediccin_de_errores_de_hablantes_ingleses.pdf</a:t>
            </a:r>
            <a:endParaRPr lang="es-ES" sz="2400" dirty="0" smtClean="0">
              <a:latin typeface="Century Gothic" pitchFamily="34" charset="0"/>
            </a:endParaRPr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187624" y="3645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latin typeface="Century Gothic" pitchFamily="34" charset="0"/>
                <a:hlinkClick r:id="rId5"/>
              </a:rPr>
              <a:t>http://</a:t>
            </a:r>
            <a:r>
              <a:rPr lang="es-ES" sz="2400" dirty="0" smtClean="0">
                <a:latin typeface="Century Gothic" pitchFamily="34" charset="0"/>
                <a:hlinkClick r:id="rId5"/>
              </a:rPr>
              <a:t>1314-le-didactica.weebly.com/uploads/9/6/4/6/9646574/09_comparamos_el_espaol_y_el_ingls_web.pdf</a:t>
            </a:r>
            <a:endParaRPr lang="es-ES" sz="2400" dirty="0" smtClean="0">
              <a:latin typeface="Century Gothic" pitchFamily="34" charset="0"/>
            </a:endParaRPr>
          </a:p>
          <a:p>
            <a:endParaRPr lang="es-ES" sz="2400" dirty="0"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60432" y="616530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Century Gothic" pitchFamily="34" charset="0"/>
              </a:rPr>
              <a:t>5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268</Words>
  <Application>Microsoft Office PowerPoint</Application>
  <PresentationFormat>Presentación en pantalla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INDICE</vt:lpstr>
      <vt:lpstr>    Sonidos que existen en espanol y no en ingles 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Jesus</cp:lastModifiedBy>
  <cp:revision>25</cp:revision>
  <dcterms:modified xsi:type="dcterms:W3CDTF">2014-02-20T20:30:17Z</dcterms:modified>
</cp:coreProperties>
</file>